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Aizel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335169466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335169466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Yafreisi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33516946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33516946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Yafreisi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3729eccc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3729ecc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Yafreisi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3729eccc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3729eccc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Yafreisi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3b33124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3b33124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Yafreisi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3729eccc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3729ecc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Zohna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3729eccc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3729eccc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Zohna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393a7928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393a7928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Zohna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3729eccc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3729eccc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Zohna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335169466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33516946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Zohna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393a7928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393a7928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Aizel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33516946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33516946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Zohna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3516946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33516946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Aizel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33516946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33516946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Angelica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33516946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33516946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Angelica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33516946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33516946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Angelica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33516946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33516946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Angelica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33516946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33516946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Aizel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335169466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335169466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Aizel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magsino.github.io/Final-Projec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dc.gov/nchs/data-visualization/mortality-leading-causes/index_2.htm" TargetMode="External"/><Relationship Id="rId4" Type="http://schemas.openxmlformats.org/officeDocument/2006/relationships/hyperlink" Target="https://www.americashealthrankings.org/explore/annual/measure/Smoking/" TargetMode="External"/><Relationship Id="rId5" Type="http://schemas.openxmlformats.org/officeDocument/2006/relationships/hyperlink" Target="https://chronicdata.cdc.gov/Nutrition-Physical-Activity-and-Obesity/Nutrition-Physical-Activity-and-Obesity-Behavioral/hn4x-zwk7/data" TargetMode="External"/><Relationship Id="rId6" Type="http://schemas.openxmlformats.org/officeDocument/2006/relationships/hyperlink" Target="https://apps.bea.gov/itable/iTable.cfm?ReqID=70&amp;step=1" TargetMode="External"/><Relationship Id="rId7" Type="http://schemas.openxmlformats.org/officeDocument/2006/relationships/hyperlink" Target="https://www.cdc.gov/mmwr/preview/mmwrhtml/su6304a2.htm#tab3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Leading Causes of Death Analysis Part 2 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298400" y="3428075"/>
            <a:ext cx="86751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Yafreisi Basilio, Zohna Jones, Aizel Magsino, Angelica Vizcaino </a:t>
            </a:r>
            <a:endParaRPr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231400" y="215200"/>
            <a:ext cx="75057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Tableau Data</a:t>
            </a:r>
            <a:endParaRPr b="1"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55675" y="767275"/>
            <a:ext cx="8537700" cy="7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❖"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Used cleanup data ‘merged_results.csv’ to create Tableau Visualization with a drop down filter by state and year.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10907" l="19189" r="19245" t="17145"/>
          <a:stretch/>
        </p:blipFill>
        <p:spPr>
          <a:xfrm>
            <a:off x="1970625" y="1499575"/>
            <a:ext cx="5202749" cy="327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209550" y="236000"/>
            <a:ext cx="75057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Tableau Visualizations </a:t>
            </a:r>
            <a:endParaRPr b="1"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b="7757" l="2524" r="0" t="0"/>
          <a:stretch/>
        </p:blipFill>
        <p:spPr>
          <a:xfrm>
            <a:off x="1080500" y="1420675"/>
            <a:ext cx="6675450" cy="343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336725" y="773850"/>
            <a:ext cx="81630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❖"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United States map each state is represented with a pie mark and each slice represents a year of the historical data and all the information (total of deaths, obesity percentage, tobacco consumption percentage and per capita income) of that year is loaded in the tooltip. 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209550" y="236000"/>
            <a:ext cx="75057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Tableau Visualizations </a:t>
            </a:r>
            <a:endParaRPr b="1"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00" y="899243"/>
            <a:ext cx="6918549" cy="395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209550" y="236000"/>
            <a:ext cx="75057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Tableau Visualizations </a:t>
            </a:r>
            <a:endParaRPr b="1"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50" y="779275"/>
            <a:ext cx="7869975" cy="40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209550" y="236000"/>
            <a:ext cx="75057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Tableau Visualizations </a:t>
            </a:r>
            <a:endParaRPr b="1"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25" y="811075"/>
            <a:ext cx="7505701" cy="4100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210075" y="105450"/>
            <a:ext cx="75057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Learning</a:t>
            </a:r>
            <a:endParaRPr b="1"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65400" y="1334025"/>
            <a:ext cx="88608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b="1" lang="en" sz="1800">
                <a:solidFill>
                  <a:srgbClr val="000000"/>
                </a:solidFill>
              </a:rPr>
              <a:t>Prove: </a:t>
            </a:r>
            <a:r>
              <a:rPr lang="en" sz="1600">
                <a:solidFill>
                  <a:srgbClr val="000000"/>
                </a:solidFill>
              </a:rPr>
              <a:t>Number of deaths is correlated to obesity rates, tobacco use, and per capita income combined.</a:t>
            </a:r>
            <a:endParaRPr sz="1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1" lang="en" sz="1800">
                <a:solidFill>
                  <a:srgbClr val="000000"/>
                </a:solidFill>
              </a:rPr>
              <a:t>Issues:  </a:t>
            </a:r>
            <a:r>
              <a:rPr lang="en" sz="1800">
                <a:solidFill>
                  <a:srgbClr val="000000"/>
                </a:solidFill>
              </a:rPr>
              <a:t>Testing score was higher than the training score and was overfitting the model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 b="0" l="0" r="0" t="6314"/>
          <a:stretch/>
        </p:blipFill>
        <p:spPr>
          <a:xfrm>
            <a:off x="454050" y="2419350"/>
            <a:ext cx="4853141" cy="25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4">
            <a:alphaModFix/>
          </a:blip>
          <a:srcRect b="7299" l="2344" r="33957" t="-7299"/>
          <a:stretch/>
        </p:blipFill>
        <p:spPr>
          <a:xfrm>
            <a:off x="2442550" y="4046325"/>
            <a:ext cx="4378149" cy="6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975" y="297525"/>
            <a:ext cx="2926225" cy="9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76200" y="685800"/>
            <a:ext cx="8717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❖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Cleanup of merged_results for Machine Learning purposes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Changed per capita income from $ to %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210075" y="257850"/>
            <a:ext cx="75057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Learning</a:t>
            </a:r>
            <a:endParaRPr b="1"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210075" y="862350"/>
            <a:ext cx="8708400" cy="15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n" sz="1800">
                <a:solidFill>
                  <a:srgbClr val="000000"/>
                </a:solidFill>
              </a:rPr>
              <a:t>Revisions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Feature Engineering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Categorical Data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Scaling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 rotWithShape="1">
          <a:blip r:embed="rId3">
            <a:alphaModFix/>
          </a:blip>
          <a:srcRect b="0" l="1332" r="0" t="0"/>
          <a:stretch/>
        </p:blipFill>
        <p:spPr>
          <a:xfrm>
            <a:off x="3390375" y="2254650"/>
            <a:ext cx="5568952" cy="258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 rotWithShape="1">
          <a:blip r:embed="rId4">
            <a:alphaModFix/>
          </a:blip>
          <a:srcRect b="12701" l="1332" r="0" t="0"/>
          <a:stretch/>
        </p:blipFill>
        <p:spPr>
          <a:xfrm>
            <a:off x="3390375" y="1959250"/>
            <a:ext cx="5568948" cy="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25" y="3169075"/>
            <a:ext cx="3105150" cy="1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210075" y="257850"/>
            <a:ext cx="75057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Learning- Individual Regressions </a:t>
            </a:r>
            <a:endParaRPr b="1"/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/>
          </a:blip>
          <a:srcRect b="2987" l="0" r="0" t="0"/>
          <a:stretch/>
        </p:blipFill>
        <p:spPr>
          <a:xfrm>
            <a:off x="210075" y="959250"/>
            <a:ext cx="3329100" cy="21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8319" y="798450"/>
            <a:ext cx="3624756" cy="24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5">
            <a:alphaModFix/>
          </a:blip>
          <a:srcRect b="3372" l="0" r="0" t="0"/>
          <a:stretch/>
        </p:blipFill>
        <p:spPr>
          <a:xfrm>
            <a:off x="2734725" y="3043425"/>
            <a:ext cx="3329100" cy="20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677450" y="3435275"/>
            <a:ext cx="19791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Income  vs. Death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-Strong correlation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-No clear trend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6218200" y="3334025"/>
            <a:ext cx="19791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Tobacco  vs. Death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-Strong correlation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-Weak negative trend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3409725" y="1891425"/>
            <a:ext cx="19791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Obesity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 vs. Death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-Strong correlation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-Outliers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-Weak positive trend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210075" y="257850"/>
            <a:ext cx="75057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Machine Learning</a:t>
            </a:r>
            <a:endParaRPr b="1"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210075" y="809775"/>
            <a:ext cx="3285000" cy="41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 explains about 56% of the variability of the data around the mean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➢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 skewed results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mean scored error of .39, close to the desired 0 range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❖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Probabilities of a positive correlation between number of deaths and tobacco use, obesity rates, and per capita income combined are relatively low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28591" l="0" r="0" t="0"/>
          <a:stretch/>
        </p:blipFill>
        <p:spPr>
          <a:xfrm>
            <a:off x="3983275" y="4563525"/>
            <a:ext cx="4930401" cy="3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/>
          </a:blip>
          <a:srcRect b="0" l="0" r="4324" t="0"/>
          <a:stretch/>
        </p:blipFill>
        <p:spPr>
          <a:xfrm>
            <a:off x="3595025" y="1043100"/>
            <a:ext cx="5318650" cy="359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219125" y="236000"/>
            <a:ext cx="75057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Challenges/</a:t>
            </a:r>
            <a:r>
              <a:rPr b="1" lang="en" sz="2800"/>
              <a:t>What Worked Well</a:t>
            </a:r>
            <a:endParaRPr b="1" sz="2800"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219125" y="763700"/>
            <a:ext cx="8699400" cy="41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Challenges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Some challenges with machine learning and regression results.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Dataset Issues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Outliers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Residual Plot Issues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 </a:t>
            </a:r>
            <a:r>
              <a:rPr b="1" lang="en" sz="2000"/>
              <a:t>What Worked</a:t>
            </a:r>
            <a:endParaRPr b="1" sz="2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Data cleaning- simplifying code for ease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Dashboard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Tableau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Feature Engineering for Machine Learning 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286275" y="2701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Analysis Importance </a:t>
            </a:r>
            <a:endParaRPr b="1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286275" y="853700"/>
            <a:ext cx="8594700" cy="4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Background: </a:t>
            </a:r>
            <a:endParaRPr b="1"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Scientists are constantly trying to find out what factors lead to death whether it be behavioral, environmental, or financial 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○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Inspired by the current trends on health awareness, the improvement of healthy habits, and the increase in life expectancy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2" marL="1371600" rtl="0" algn="l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■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Analyze factors that may show correlation to death rates across the US according to data from the CDC, America’s Health Rankings Organization, and the Bureau of Economic Analysis on a 5-year time scale from 2011-2016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252725" y="224275"/>
            <a:ext cx="75057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Dashboard</a:t>
            </a:r>
            <a:endParaRPr b="1"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668825" y="12141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LINK: </a:t>
            </a: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https://amagsino.github.io/Final-Project/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286275" y="27010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Analysis Importance </a:t>
            </a:r>
            <a:endParaRPr b="1"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487850" y="929900"/>
            <a:ext cx="8393100" cy="3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Goal:</a:t>
            </a: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Analyze the relationship between tobacco use, obesity rates, and per capita income on the number of deaths on a state and national level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Hypothesis:</a:t>
            </a: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 Obesity, tobacco, and income are all positively correlated factors to number of deaths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●"/>
            </a:pPr>
            <a:r>
              <a:rPr b="1"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Variables for Exploration: </a:t>
            </a: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Tobacco Use %, Obesity %, Per Capita Income, Number of Deaths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243650" y="215225"/>
            <a:ext cx="75057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Sources</a:t>
            </a:r>
            <a:endParaRPr b="1"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243650" y="916000"/>
            <a:ext cx="8661900" cy="3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292E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Leading Causes of Death (for death rates): </a:t>
            </a:r>
            <a:r>
              <a:rPr lang="en" sz="1700">
                <a:solidFill>
                  <a:srgbClr val="0366D6"/>
                </a:solidFill>
                <a:highlight>
                  <a:schemeClr val="dk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https://www.cdc.gov/nchs/data-visualization/mortality-leading-causes/index_2.htm</a:t>
            </a:r>
            <a:endParaRPr sz="1700">
              <a:solidFill>
                <a:srgbClr val="0366D6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292E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Factors Tobacco Use (tobacco percentage): </a:t>
            </a:r>
            <a:r>
              <a:rPr lang="en" sz="1700">
                <a:solidFill>
                  <a:srgbClr val="0366D6"/>
                </a:solidFill>
                <a:highlight>
                  <a:schemeClr val="dk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https://www.americashealthrankings.org/explore/annual/measure/Smoking/</a:t>
            </a:r>
            <a:endParaRPr sz="1700">
              <a:solidFill>
                <a:srgbClr val="24292E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292E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Obesity (obesity rate percentage): </a:t>
            </a:r>
            <a:r>
              <a:rPr lang="en" sz="1700">
                <a:solidFill>
                  <a:srgbClr val="0366D6"/>
                </a:solidFill>
                <a:highlight>
                  <a:schemeClr val="dk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https://chronicdata.cdc.gov/Nutrition-Physical-Activity-and-Obesity/Nutrition-Physical-Activity-and-Obesity-Behavioral/hn4x-zwk7/data</a:t>
            </a:r>
            <a:endParaRPr sz="1700">
              <a:solidFill>
                <a:srgbClr val="24292E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292E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Personal Income by state: </a:t>
            </a:r>
            <a:r>
              <a:rPr lang="en" sz="1700">
                <a:solidFill>
                  <a:srgbClr val="0366D6"/>
                </a:solidFill>
                <a:highlight>
                  <a:schemeClr val="dk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https://apps.bea.gov/itable/iTable.cfm?ReqID=70&amp;step=1</a:t>
            </a:r>
            <a:endParaRPr sz="1700">
              <a:solidFill>
                <a:srgbClr val="0366D6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4292E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Notes: Mortality and causal links to behavioral factors: </a:t>
            </a:r>
            <a:r>
              <a:rPr lang="en" sz="1700">
                <a:solidFill>
                  <a:srgbClr val="0366D6"/>
                </a:solidFill>
                <a:highlight>
                  <a:schemeClr val="dk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https://www.cdc.gov/mmwr/preview/mmwrhtml/su6304a2.htm#tab3</a:t>
            </a:r>
            <a:endParaRPr sz="1700">
              <a:solidFill>
                <a:srgbClr val="24292E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252725" y="202950"/>
            <a:ext cx="75057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 Used </a:t>
            </a:r>
            <a:endParaRPr b="1"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585800" y="1053250"/>
            <a:ext cx="7505700" cy="27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" sz="2800"/>
              <a:t>Pandas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" sz="2800"/>
              <a:t>Matplotlib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" sz="2800"/>
              <a:t>Tableau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" sz="2800"/>
              <a:t>Scikit-Learn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" sz="2800"/>
              <a:t>HTML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" sz="2800"/>
              <a:t>CSS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❖"/>
            </a:pPr>
            <a:r>
              <a:rPr lang="en" sz="2800"/>
              <a:t>Bootstrap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231400" y="257850"/>
            <a:ext cx="75057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Cleanup</a:t>
            </a:r>
            <a:endParaRPr b="1"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363250" y="805600"/>
            <a:ext cx="8530200" cy="4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❖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Extract raw data csv files and import to jupyter notebook using pandas to transform the data. 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❖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Selected 3 columns from each of the 4 datasets to use in our final dataset for this project. 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750" y="2339663"/>
            <a:ext cx="70294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257625" y="282375"/>
            <a:ext cx="75057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Cleanup</a:t>
            </a:r>
            <a:endParaRPr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325675" y="998500"/>
            <a:ext cx="8517600" cy="3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Nunito"/>
              <a:buChar char="❖"/>
            </a:pPr>
            <a:r>
              <a:rPr lang="en" sz="18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Once the datasets were transformed, we merged all datasets, and exported a merged_results csv file to use it for our analysis and predictions.</a:t>
            </a:r>
            <a:endParaRPr sz="18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2004175"/>
            <a:ext cx="6838601" cy="28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231400" y="215200"/>
            <a:ext cx="75057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HTML</a:t>
            </a:r>
            <a:endParaRPr b="1"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231400" y="766650"/>
            <a:ext cx="8699700" cy="16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❖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HTML uses Bootstrap as front-end development framework for responsive web pages, including an embed code for Tableau visualizations.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❖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Navigation bar and dropdowns are created to link to each page, and containers are used to contain visualizations and text.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63183" l="15580" r="6749" t="10535"/>
          <a:stretch/>
        </p:blipFill>
        <p:spPr>
          <a:xfrm>
            <a:off x="231388" y="2050538"/>
            <a:ext cx="6389021" cy="104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 rotWithShape="1">
          <a:blip r:embed="rId4">
            <a:alphaModFix/>
          </a:blip>
          <a:srcRect b="15180" l="15635" r="7794" t="27075"/>
          <a:stretch/>
        </p:blipFill>
        <p:spPr>
          <a:xfrm>
            <a:off x="4146125" y="2982750"/>
            <a:ext cx="4784976" cy="196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231400" y="215200"/>
            <a:ext cx="75057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CSS</a:t>
            </a:r>
            <a:endParaRPr b="1"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486300" y="766650"/>
            <a:ext cx="81714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Created CSS code called ‘main.css’ as stylesheet to edit for color, layout, and fonts for classes such as navigation bar and background.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b="43110" l="15906" r="7400" t="11018"/>
          <a:stretch/>
        </p:blipFill>
        <p:spPr>
          <a:xfrm>
            <a:off x="450950" y="1515650"/>
            <a:ext cx="8242128" cy="30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